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8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6" r:id="rId24"/>
    <p:sldId id="287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06A551-5898-40D1-83FB-D9E03B7A2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659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1D9917-46CF-47F4-9D70-C0712CA937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2B42-78B7-4E7F-8468-FCE6558CEEB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85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Список ЗЛ и их потребностей (для кого?)</a:t>
            </a:r>
          </a:p>
          <a:p>
            <a:pPr lvl="1"/>
            <a:r>
              <a:rPr lang="ru-RU" dirty="0" smtClean="0"/>
              <a:t>Список проблем и целей разработки (зачем?)</a:t>
            </a:r>
          </a:p>
          <a:p>
            <a:pPr lvl="1"/>
            <a:r>
              <a:rPr lang="ru-RU" dirty="0" smtClean="0"/>
              <a:t>Список основных </a:t>
            </a:r>
            <a:r>
              <a:rPr lang="ru-RU" dirty="0" err="1" smtClean="0"/>
              <a:t>фич</a:t>
            </a:r>
            <a:r>
              <a:rPr lang="ru-RU" dirty="0" smtClean="0"/>
              <a:t> продукта (Что?)</a:t>
            </a:r>
          </a:p>
          <a:p>
            <a:pPr lvl="1"/>
            <a:r>
              <a:rPr lang="ru-RU" dirty="0" smtClean="0"/>
              <a:t>Сравнение с конкурентами (чем лучше?)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252A-09BD-43BF-B1ED-558AA3220E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4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Список ЗЛ и их потребностей (для кого?)</a:t>
            </a:r>
          </a:p>
          <a:p>
            <a:pPr lvl="1"/>
            <a:r>
              <a:rPr lang="ru-RU" dirty="0" smtClean="0"/>
              <a:t>Список проблем и целей разработки (зачем?)</a:t>
            </a:r>
          </a:p>
          <a:p>
            <a:pPr lvl="1"/>
            <a:r>
              <a:rPr lang="ru-RU" dirty="0" smtClean="0"/>
              <a:t>Список основных </a:t>
            </a:r>
            <a:r>
              <a:rPr lang="ru-RU" dirty="0" err="1" smtClean="0"/>
              <a:t>фич</a:t>
            </a:r>
            <a:r>
              <a:rPr lang="ru-RU" dirty="0" smtClean="0"/>
              <a:t> продукта (Что?)</a:t>
            </a:r>
          </a:p>
          <a:p>
            <a:pPr lvl="1"/>
            <a:r>
              <a:rPr lang="ru-RU" dirty="0" smtClean="0"/>
              <a:t>Сравнение с конкурентами (чем лучше?)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B252A-09BD-43BF-B1ED-558AA3220E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5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MVP – Minimum valuable product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D9917-46CF-47F4-9D70-C0712CA93712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22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4DA61-8556-4896-B936-020A5789C9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97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4FB3-B16C-454F-8375-7F9F4F67AE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83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715D5-9A78-4204-84CF-A8E50B2758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42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A8E2-B87F-48F0-9A31-19FC3224EC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78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51B52-D9E8-41CD-9D85-3F23EBECCD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0034-5ED0-4E90-867A-F8384E2391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47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03977-8441-4FAA-9AC4-8F080FE5C7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48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A6C9-4E5A-47DA-9E36-EB8D08C6F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03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CE3C-FA65-4C28-A31E-4E5EEE32B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55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68FCE-8B91-4766-95FC-7145C016E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77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96E88-366F-4A94-B27E-76F4B362E7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89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2BEE80-4FCB-4CEC-8767-DA9A28EF47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ikin.moikrug.ru/" TargetMode="External"/><Relationship Id="rId2" Type="http://schemas.openxmlformats.org/officeDocument/2006/relationships/hyperlink" Target="mailto:bas@uml2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944688"/>
          </a:xfrm>
        </p:spPr>
        <p:txBody>
          <a:bodyPr anchor="ctr"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Требования в </a:t>
            </a:r>
            <a:r>
              <a:rPr lang="ru-RU" altLang="ru-RU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Стартапе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79713"/>
            <a:ext cx="7775575" cy="865187"/>
          </a:xfrm>
        </p:spPr>
        <p:txBody>
          <a:bodyPr/>
          <a:lstStyle/>
          <a:p>
            <a:r>
              <a:rPr lang="ru-RU" altLang="ru-RU" sz="1800" dirty="0" smtClean="0">
                <a:solidFill>
                  <a:schemeClr val="bg1"/>
                </a:solidFill>
              </a:rPr>
              <a:t>Александр Байкин</a:t>
            </a:r>
          </a:p>
          <a:p>
            <a:r>
              <a:rPr lang="en-US" altLang="ru-RU" sz="1800" dirty="0">
                <a:solidFill>
                  <a:schemeClr val="bg1"/>
                </a:solidFill>
              </a:rPr>
              <a:t>u</a:t>
            </a:r>
            <a:r>
              <a:rPr lang="en-US" altLang="ru-RU" sz="1800" dirty="0" smtClean="0">
                <a:solidFill>
                  <a:schemeClr val="bg1"/>
                </a:solidFill>
              </a:rPr>
              <a:t>ml2.ru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6"/>
            <a:ext cx="8229600" cy="1143000"/>
          </a:xfrm>
        </p:spPr>
        <p:txBody>
          <a:bodyPr/>
          <a:lstStyle/>
          <a:p>
            <a:r>
              <a:rPr lang="ru-RU" dirty="0" smtClean="0"/>
              <a:t>Анализ проблем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 </a:t>
            </a:r>
            <a:r>
              <a:rPr lang="en-US" dirty="0" smtClean="0"/>
              <a:t>Why’s</a:t>
            </a:r>
            <a:endParaRPr lang="ru-RU" dirty="0" smtClean="0"/>
          </a:p>
          <a:p>
            <a:pPr lvl="1"/>
            <a:r>
              <a:rPr lang="ru-RU" dirty="0" smtClean="0"/>
              <a:t>Зачем, для чего, каким образом…?</a:t>
            </a:r>
          </a:p>
          <a:p>
            <a:r>
              <a:rPr lang="ru-RU" dirty="0" smtClean="0"/>
              <a:t>Д </a:t>
            </a:r>
            <a:r>
              <a:rPr lang="ru-RU" dirty="0" err="1" smtClean="0"/>
              <a:t>Ишикавы</a:t>
            </a:r>
            <a:endParaRPr lang="ru-RU" dirty="0" smtClean="0"/>
          </a:p>
          <a:p>
            <a:r>
              <a:rPr lang="ru-RU" dirty="0"/>
              <a:t>5 </a:t>
            </a:r>
            <a:r>
              <a:rPr lang="en-US" dirty="0" err="1"/>
              <a:t>Ws</a:t>
            </a:r>
            <a:endParaRPr lang="ru-RU" dirty="0"/>
          </a:p>
          <a:p>
            <a:pPr lvl="1"/>
            <a:r>
              <a:rPr lang="en-US" dirty="0"/>
              <a:t>Who, what, when, where, why?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1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6"/>
            <a:ext cx="8229600" cy="1143000"/>
          </a:xfrm>
        </p:spPr>
        <p:txBody>
          <a:bodyPr/>
          <a:lstStyle/>
          <a:p>
            <a:r>
              <a:rPr lang="ru-RU" dirty="0" smtClean="0"/>
              <a:t>Проект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72336"/>
            <a:ext cx="8352928" cy="4592969"/>
          </a:xfrm>
        </p:spPr>
        <p:txBody>
          <a:bodyPr/>
          <a:lstStyle/>
          <a:p>
            <a:r>
              <a:rPr lang="ru-RU" dirty="0" smtClean="0"/>
              <a:t>Факт</a:t>
            </a:r>
          </a:p>
          <a:p>
            <a:pPr lvl="1"/>
            <a:r>
              <a:rPr lang="ru-RU" dirty="0" smtClean="0"/>
              <a:t>Требования рождались спонтанно</a:t>
            </a:r>
          </a:p>
          <a:p>
            <a:pPr lvl="1"/>
            <a:r>
              <a:rPr lang="ru-RU" dirty="0" smtClean="0"/>
              <a:t>Требования не хранились</a:t>
            </a:r>
          </a:p>
          <a:p>
            <a:pPr lvl="1"/>
            <a:r>
              <a:rPr lang="ru-RU" dirty="0" smtClean="0"/>
              <a:t>Через 1 год нельзя дальше развивать проект</a:t>
            </a:r>
          </a:p>
          <a:p>
            <a:r>
              <a:rPr lang="ru-RU" dirty="0" smtClean="0"/>
              <a:t>Проблемы</a:t>
            </a:r>
          </a:p>
          <a:p>
            <a:pPr lvl="1"/>
            <a:r>
              <a:rPr lang="ru-RU" dirty="0" smtClean="0"/>
              <a:t>Изменения происходят долго и бесконтрольно</a:t>
            </a:r>
          </a:p>
          <a:p>
            <a:pPr lvl="1"/>
            <a:r>
              <a:rPr lang="ru-RU" dirty="0" smtClean="0"/>
              <a:t>Изменяют в одном месте, рушится в другом</a:t>
            </a:r>
          </a:p>
          <a:p>
            <a:pPr lvl="1"/>
            <a:r>
              <a:rPr lang="ru-RU" dirty="0" smtClean="0"/>
              <a:t>Сложно вводить нового разработчика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8"/>
            <a:ext cx="8229600" cy="1143000"/>
          </a:xfrm>
        </p:spPr>
        <p:txBody>
          <a:bodyPr/>
          <a:lstStyle/>
          <a:p>
            <a:r>
              <a:rPr lang="ru-RU" dirty="0" smtClean="0"/>
              <a:t>Рецепт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dirty="0" smtClean="0"/>
              <a:t>Документирование и хранение требований</a:t>
            </a:r>
          </a:p>
          <a:p>
            <a:pPr lvl="1"/>
            <a:r>
              <a:rPr lang="en-US" dirty="0" smtClean="0"/>
              <a:t>Wiki</a:t>
            </a:r>
            <a:r>
              <a:rPr lang="ru-RU" dirty="0" smtClean="0"/>
              <a:t> или Система </a:t>
            </a:r>
            <a:r>
              <a:rPr lang="ru-RU" dirty="0" err="1" smtClean="0"/>
              <a:t>версионного</a:t>
            </a:r>
            <a:r>
              <a:rPr lang="ru-RU" dirty="0" smtClean="0"/>
              <a:t> контроля</a:t>
            </a:r>
            <a:endParaRPr lang="en-US" dirty="0" smtClean="0"/>
          </a:p>
          <a:p>
            <a:pPr lvl="1"/>
            <a:r>
              <a:rPr lang="ru-RU" dirty="0" smtClean="0"/>
              <a:t>Ссылки</a:t>
            </a:r>
          </a:p>
          <a:p>
            <a:pPr lvl="1"/>
            <a:r>
              <a:rPr lang="ru-RU" dirty="0" smtClean="0"/>
              <a:t>Согласование/Презентации</a:t>
            </a:r>
          </a:p>
          <a:p>
            <a:pPr lvl="1"/>
            <a:r>
              <a:rPr lang="ru-RU" dirty="0" smtClean="0"/>
              <a:t>Требования за итерацию до разработки</a:t>
            </a:r>
          </a:p>
          <a:p>
            <a:r>
              <a:rPr lang="ru-RU" dirty="0" smtClean="0"/>
              <a:t>Постепенное восстановление требований</a:t>
            </a:r>
          </a:p>
          <a:p>
            <a:pPr lvl="1"/>
            <a:r>
              <a:rPr lang="ru-RU" dirty="0" smtClean="0"/>
              <a:t>Поступило изменение –</a:t>
            </a:r>
            <a:r>
              <a:rPr lang="en-US" dirty="0" smtClean="0"/>
              <a:t>&gt;</a:t>
            </a:r>
            <a:r>
              <a:rPr lang="ru-RU" dirty="0" smtClean="0"/>
              <a:t> восстанавливаем требование целиком</a:t>
            </a:r>
          </a:p>
        </p:txBody>
      </p:sp>
    </p:spTree>
    <p:extLst>
      <p:ext uri="{BB962C8B-B14F-4D97-AF65-F5344CB8AC3E}">
        <p14:creationId xmlns:p14="http://schemas.microsoft.com/office/powerpoint/2010/main" val="7373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43"/>
            <a:ext cx="8229600" cy="1143000"/>
          </a:xfrm>
        </p:spPr>
        <p:txBody>
          <a:bodyPr/>
          <a:lstStyle/>
          <a:p>
            <a:r>
              <a:rPr lang="ru-RU" dirty="0" smtClean="0"/>
              <a:t>Рецепт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ru-RU" dirty="0" smtClean="0"/>
              <a:t>Система управления задачами</a:t>
            </a:r>
          </a:p>
          <a:p>
            <a:pPr lvl="1"/>
            <a:r>
              <a:rPr lang="ru-RU" dirty="0" err="1" smtClean="0"/>
              <a:t>Бэклог</a:t>
            </a:r>
            <a:endParaRPr lang="ru-RU" dirty="0" smtClean="0"/>
          </a:p>
          <a:p>
            <a:pPr lvl="1"/>
            <a:r>
              <a:rPr lang="ru-RU" dirty="0" err="1" smtClean="0"/>
              <a:t>Приоритезация</a:t>
            </a:r>
            <a:endParaRPr lang="ru-RU" dirty="0" smtClean="0"/>
          </a:p>
          <a:p>
            <a:pPr lvl="1"/>
            <a:r>
              <a:rPr lang="ru-RU" dirty="0" smtClean="0"/>
              <a:t>Контроль изменений и влияния</a:t>
            </a:r>
            <a:endParaRPr lang="ru-RU" dirty="0"/>
          </a:p>
          <a:p>
            <a:pPr lvl="1"/>
            <a:r>
              <a:rPr lang="ru-RU" dirty="0" smtClean="0"/>
              <a:t>Связь </a:t>
            </a:r>
            <a:r>
              <a:rPr lang="ru-RU" dirty="0" err="1"/>
              <a:t>Фича</a:t>
            </a:r>
            <a:r>
              <a:rPr lang="ru-RU" dirty="0"/>
              <a:t>-</a:t>
            </a:r>
            <a:r>
              <a:rPr lang="en-US" dirty="0"/>
              <a:t>&gt;</a:t>
            </a:r>
            <a:r>
              <a:rPr lang="ru-RU" dirty="0"/>
              <a:t>Требование-</a:t>
            </a:r>
            <a:r>
              <a:rPr lang="en-US" dirty="0"/>
              <a:t>&gt;</a:t>
            </a:r>
            <a:r>
              <a:rPr lang="ru-RU" dirty="0" smtClean="0"/>
              <a:t>Задача-</a:t>
            </a:r>
            <a:r>
              <a:rPr lang="en-US" dirty="0" smtClean="0"/>
              <a:t>&gt;</a:t>
            </a:r>
            <a:r>
              <a:rPr lang="ru-RU" dirty="0" smtClean="0"/>
              <a:t>Код</a:t>
            </a:r>
          </a:p>
          <a:p>
            <a:r>
              <a:rPr lang="ru-RU" smtClean="0"/>
              <a:t>Комбинируйте методологии</a:t>
            </a:r>
            <a:endParaRPr lang="ru-RU" dirty="0" smtClean="0"/>
          </a:p>
          <a:p>
            <a:pPr lvl="1"/>
            <a:r>
              <a:rPr lang="ru-RU" dirty="0" smtClean="0"/>
              <a:t>Классическая разработка</a:t>
            </a:r>
            <a:endParaRPr lang="en-US" dirty="0" smtClean="0"/>
          </a:p>
          <a:p>
            <a:pPr lvl="1"/>
            <a:r>
              <a:rPr lang="en-US" dirty="0" smtClean="0"/>
              <a:t>Agile</a:t>
            </a:r>
            <a:endParaRPr lang="ru-RU" dirty="0" smtClean="0"/>
          </a:p>
          <a:p>
            <a:pPr lvl="1"/>
            <a:r>
              <a:rPr lang="en-US" dirty="0" smtClean="0"/>
              <a:t>Lean startup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7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45"/>
            <a:ext cx="8229600" cy="1143000"/>
          </a:xfrm>
        </p:spPr>
        <p:txBody>
          <a:bodyPr/>
          <a:lstStyle/>
          <a:p>
            <a:r>
              <a:rPr lang="ru-RU" dirty="0" smtClean="0"/>
              <a:t>Проект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72338"/>
            <a:ext cx="8229600" cy="4304934"/>
          </a:xfrm>
        </p:spPr>
        <p:txBody>
          <a:bodyPr/>
          <a:lstStyle/>
          <a:p>
            <a:r>
              <a:rPr lang="ru-RU" dirty="0" smtClean="0"/>
              <a:t>Факт</a:t>
            </a:r>
          </a:p>
          <a:p>
            <a:pPr lvl="1"/>
            <a:r>
              <a:rPr lang="ru-RU" dirty="0" smtClean="0"/>
              <a:t>Долгий процесс разработки требований</a:t>
            </a:r>
          </a:p>
          <a:p>
            <a:pPr lvl="1"/>
            <a:r>
              <a:rPr lang="ru-RU" dirty="0"/>
              <a:t>Готовое решение показало много проколов</a:t>
            </a:r>
          </a:p>
          <a:p>
            <a:pPr lvl="1"/>
            <a:r>
              <a:rPr lang="ru-RU" dirty="0" smtClean="0"/>
              <a:t>Изменения не фиксировались</a:t>
            </a:r>
          </a:p>
          <a:p>
            <a:r>
              <a:rPr lang="ru-RU" dirty="0" smtClean="0"/>
              <a:t>Проблемы</a:t>
            </a:r>
          </a:p>
          <a:p>
            <a:pPr lvl="1"/>
            <a:r>
              <a:rPr lang="ru-RU" dirty="0"/>
              <a:t>Опоздание запуска на 3 месяца</a:t>
            </a:r>
          </a:p>
          <a:p>
            <a:pPr lvl="1"/>
            <a:r>
              <a:rPr lang="ru-RU" dirty="0" smtClean="0"/>
              <a:t>Непонятно, что в итоге реализовано</a:t>
            </a:r>
          </a:p>
          <a:p>
            <a:pPr lvl="1"/>
            <a:r>
              <a:rPr lang="ru-RU" dirty="0" smtClean="0"/>
              <a:t>80% переделано после выпуска в </a:t>
            </a:r>
            <a:r>
              <a:rPr lang="ru-RU" dirty="0" err="1" smtClean="0"/>
              <a:t>прод</a:t>
            </a:r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5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7"/>
            <a:ext cx="8229600" cy="1143000"/>
          </a:xfrm>
        </p:spPr>
        <p:txBody>
          <a:bodyPr/>
          <a:lstStyle/>
          <a:p>
            <a:r>
              <a:rPr lang="ru-RU" dirty="0" smtClean="0"/>
              <a:t>Рецепт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Итерационная </a:t>
            </a:r>
            <a:r>
              <a:rPr lang="ru-RU" dirty="0" smtClean="0"/>
              <a:t>разработка требований</a:t>
            </a:r>
            <a:endParaRPr lang="ru-RU" dirty="0"/>
          </a:p>
          <a:p>
            <a:r>
              <a:rPr lang="ru-RU" dirty="0"/>
              <a:t>Как можно раньше в </a:t>
            </a:r>
            <a:r>
              <a:rPr lang="ru-RU" dirty="0" smtClean="0"/>
              <a:t>тест (</a:t>
            </a:r>
            <a:r>
              <a:rPr lang="en-US" dirty="0" smtClean="0"/>
              <a:t>MVP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Баланс: Документация </a:t>
            </a:r>
            <a:r>
              <a:rPr lang="en-US" dirty="0" smtClean="0"/>
              <a:t>vs</a:t>
            </a:r>
            <a:r>
              <a:rPr lang="ru-RU" dirty="0" smtClean="0"/>
              <a:t> Без док-</a:t>
            </a:r>
            <a:r>
              <a:rPr lang="ru-RU" dirty="0" err="1" smtClean="0"/>
              <a:t>ов</a:t>
            </a:r>
            <a:endParaRPr lang="ru-RU" dirty="0"/>
          </a:p>
          <a:p>
            <a:r>
              <a:rPr lang="ru-RU" dirty="0"/>
              <a:t>Привлекать бета тестеров</a:t>
            </a:r>
          </a:p>
          <a:p>
            <a:r>
              <a:rPr lang="ru-RU" dirty="0" err="1" smtClean="0"/>
              <a:t>Приоритезация</a:t>
            </a:r>
            <a:r>
              <a:rPr lang="ru-RU" dirty="0" smtClean="0"/>
              <a:t> требований</a:t>
            </a:r>
          </a:p>
          <a:p>
            <a:r>
              <a:rPr lang="ru-RU" dirty="0" smtClean="0"/>
              <a:t>Хранение изменений </a:t>
            </a:r>
            <a:r>
              <a:rPr lang="ru-RU" dirty="0" smtClean="0"/>
              <a:t>требований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2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46"/>
            <a:ext cx="8229600" cy="1143000"/>
          </a:xfrm>
        </p:spPr>
        <p:txBody>
          <a:bodyPr/>
          <a:lstStyle/>
          <a:p>
            <a:r>
              <a:rPr lang="ru-RU" dirty="0" smtClean="0"/>
              <a:t>Проект №…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 времени на требования</a:t>
            </a:r>
          </a:p>
          <a:p>
            <a:r>
              <a:rPr lang="ru-RU" dirty="0" smtClean="0"/>
              <a:t>Нет выделенного аналитика</a:t>
            </a:r>
            <a:endParaRPr lang="en-US" dirty="0" smtClean="0"/>
          </a:p>
          <a:p>
            <a:r>
              <a:rPr lang="ru-RU" dirty="0" smtClean="0"/>
              <a:t>Как восстановить требования?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2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6"/>
            <a:ext cx="8229600" cy="1143000"/>
          </a:xfrm>
        </p:spPr>
        <p:txBody>
          <a:bodyPr/>
          <a:lstStyle/>
          <a:p>
            <a:r>
              <a:rPr lang="ru-RU" dirty="0" smtClean="0"/>
              <a:t>Рецепт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dirty="0" smtClean="0"/>
              <a:t>Планируйте время на требования</a:t>
            </a:r>
          </a:p>
          <a:p>
            <a:r>
              <a:rPr lang="ru-RU" dirty="0" smtClean="0"/>
              <a:t>Требованиями могут заниматься все</a:t>
            </a:r>
          </a:p>
          <a:p>
            <a:r>
              <a:rPr lang="ru-RU" dirty="0" smtClean="0"/>
              <a:t>Доступность требований для всех</a:t>
            </a:r>
          </a:p>
          <a:p>
            <a:r>
              <a:rPr lang="ru-RU" dirty="0" smtClean="0"/>
              <a:t>Больше диаграмм</a:t>
            </a:r>
          </a:p>
          <a:p>
            <a:r>
              <a:rPr lang="ru-RU" dirty="0" smtClean="0"/>
              <a:t>Договаривайтесь о рамках требованиях</a:t>
            </a:r>
          </a:p>
          <a:p>
            <a:r>
              <a:rPr lang="ru-RU" dirty="0" smtClean="0"/>
              <a:t>Не </a:t>
            </a:r>
            <a:r>
              <a:rPr lang="ru-RU" dirty="0"/>
              <a:t>забывайте про нефункциональные тр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61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41"/>
            <a:ext cx="8229600" cy="1143000"/>
          </a:xfrm>
        </p:spPr>
        <p:txBody>
          <a:bodyPr/>
          <a:lstStyle/>
          <a:p>
            <a:r>
              <a:rPr lang="ru-RU" dirty="0" err="1" smtClean="0"/>
              <a:t>Нефункциональность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забывайте про НФТ</a:t>
            </a:r>
          </a:p>
          <a:p>
            <a:pPr lvl="1"/>
            <a:r>
              <a:rPr lang="ru-RU" dirty="0" smtClean="0"/>
              <a:t>Требования к производительности</a:t>
            </a:r>
          </a:p>
          <a:p>
            <a:pPr lvl="1"/>
            <a:r>
              <a:rPr lang="ru-RU" dirty="0" smtClean="0"/>
              <a:t>Требования к браузерам</a:t>
            </a:r>
          </a:p>
          <a:p>
            <a:pPr lvl="1"/>
            <a:r>
              <a:rPr lang="ru-RU" dirty="0" smtClean="0"/>
              <a:t>Требования к железу и </a:t>
            </a:r>
            <a:r>
              <a:rPr lang="ru-RU" dirty="0" err="1" smtClean="0"/>
              <a:t>доп</a:t>
            </a:r>
            <a:r>
              <a:rPr lang="ru-RU" dirty="0" smtClean="0"/>
              <a:t> софту</a:t>
            </a:r>
          </a:p>
          <a:p>
            <a:pPr lvl="1"/>
            <a:r>
              <a:rPr lang="ru-RU" dirty="0" smtClean="0"/>
              <a:t>Требования к </a:t>
            </a:r>
            <a:r>
              <a:rPr lang="ru-RU" dirty="0" err="1" smtClean="0"/>
              <a:t>интрефейсу</a:t>
            </a:r>
            <a:endParaRPr lang="ru-RU" dirty="0" smtClean="0"/>
          </a:p>
          <a:p>
            <a:pPr lvl="1"/>
            <a:r>
              <a:rPr lang="ru-RU" dirty="0" smtClean="0"/>
              <a:t>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7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secamp.com/assets/images/mobile/bran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8" y="1605261"/>
            <a:ext cx="3960440" cy="22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6"/>
            <a:ext cx="8229600" cy="1143000"/>
          </a:xfrm>
        </p:spPr>
        <p:txBody>
          <a:bodyPr/>
          <a:lstStyle/>
          <a:p>
            <a:r>
              <a:rPr lang="en-US" dirty="0" err="1" smtClean="0"/>
              <a:t>MoSo</a:t>
            </a:r>
            <a:r>
              <a:rPr lang="en-US" dirty="0" err="1"/>
              <a:t>Lo</a:t>
            </a:r>
            <a:endParaRPr lang="ru-RU" dirty="0"/>
          </a:p>
        </p:txBody>
      </p:sp>
      <p:pic>
        <p:nvPicPr>
          <p:cNvPr id="2052" name="Picture 4" descr="https://encrypted-tbn0.gstatic.com/images?q=tbn:ANd9GcRsvTrVrTggTRz-xouwL6nDHmFb_s5h8MqvQWa0QDbWnZ4V5ZyG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6513"/>
            <a:ext cx="3744416" cy="25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401345.ssl.cf1.rackcdn.com/5d649a03-5a5b-4bdf-86c9-eea380c23c3d_de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43" y="3705224"/>
            <a:ext cx="30670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934172"/>
            <a:ext cx="8229600" cy="696913"/>
          </a:xfrm>
        </p:spPr>
        <p:txBody>
          <a:bodyPr/>
          <a:lstStyle/>
          <a:p>
            <a:r>
              <a:rPr lang="ru-RU" dirty="0" smtClean="0"/>
              <a:t>Кто я?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44487" y="1732658"/>
            <a:ext cx="4999513" cy="4215408"/>
          </a:xfrm>
        </p:spPr>
        <p:txBody>
          <a:bodyPr/>
          <a:lstStyle/>
          <a:p>
            <a:r>
              <a:rPr lang="ru-RU" sz="2000" dirty="0" smtClean="0"/>
              <a:t>Разработчик и </a:t>
            </a:r>
            <a:r>
              <a:rPr lang="ru-RU" sz="2000" dirty="0" err="1" smtClean="0"/>
              <a:t>сисадмин</a:t>
            </a:r>
            <a:endParaRPr lang="ru-RU" sz="2000" dirty="0" smtClean="0"/>
          </a:p>
          <a:p>
            <a:r>
              <a:rPr lang="ru-RU" sz="2000" dirty="0" smtClean="0"/>
              <a:t>Аналитик</a:t>
            </a:r>
          </a:p>
          <a:p>
            <a:r>
              <a:rPr lang="ru-RU" sz="2000" dirty="0" smtClean="0"/>
              <a:t>Менеджер проектов</a:t>
            </a:r>
          </a:p>
          <a:p>
            <a:r>
              <a:rPr lang="en-US" sz="2000" dirty="0" smtClean="0"/>
              <a:t>CIO</a:t>
            </a:r>
            <a:endParaRPr lang="ru-RU" sz="2000" dirty="0" smtClean="0"/>
          </a:p>
          <a:p>
            <a:r>
              <a:rPr lang="ru-RU" sz="2000" dirty="0" smtClean="0"/>
              <a:t>Идеолог </a:t>
            </a:r>
            <a:r>
              <a:rPr lang="en-US" sz="2000" dirty="0" smtClean="0"/>
              <a:t>uml2.ru</a:t>
            </a:r>
          </a:p>
          <a:p>
            <a:r>
              <a:rPr lang="ru-RU" sz="2000" dirty="0" smtClean="0"/>
              <a:t>Тренер, консультант</a:t>
            </a:r>
          </a:p>
          <a:p>
            <a:r>
              <a:rPr lang="ru-RU" sz="2000" dirty="0" smtClean="0"/>
              <a:t>Докладчик на многих конференциях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bas@uml2.ru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http://baikin.moikrug.ru</a:t>
            </a:r>
            <a:endParaRPr lang="ru-RU" dirty="0" smtClean="0"/>
          </a:p>
        </p:txBody>
      </p:sp>
      <p:pic>
        <p:nvPicPr>
          <p:cNvPr id="10" name="Picture 2" descr="http://moikrug.ru/img/5400/attachment/a_339502520_pic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461" y="1877614"/>
            <a:ext cx="2872633" cy="34141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14400" y="5424137"/>
            <a:ext cx="2386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Байкин</a:t>
            </a:r>
            <a:r>
              <a:rPr lang="en-US" sz="2000" dirty="0" smtClean="0"/>
              <a:t> </a:t>
            </a:r>
            <a:r>
              <a:rPr lang="ru-RU" sz="2000" dirty="0" smtClean="0"/>
              <a:t>Александр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01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5"/>
            <a:ext cx="8229600" cy="1143000"/>
          </a:xfrm>
        </p:spPr>
        <p:txBody>
          <a:bodyPr/>
          <a:lstStyle/>
          <a:p>
            <a:r>
              <a:rPr lang="ru-RU" dirty="0" smtClean="0"/>
              <a:t>Как делаю я</a:t>
            </a:r>
            <a:endParaRPr lang="ru-RU" dirty="0"/>
          </a:p>
        </p:txBody>
      </p:sp>
      <p:pic>
        <p:nvPicPr>
          <p:cNvPr id="2050" name="Picture 2" descr="http://www.knife-depot.com/blog/wp-content/uploads/2011/08/giant_swi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97" y="1484784"/>
            <a:ext cx="5760640" cy="43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6"/>
            <a:ext cx="8229600" cy="1143000"/>
          </a:xfrm>
        </p:spPr>
        <p:txBody>
          <a:bodyPr/>
          <a:lstStyle/>
          <a:p>
            <a:r>
              <a:rPr lang="ru-RU" dirty="0" smtClean="0"/>
              <a:t>Концепция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12746"/>
            <a:ext cx="3423270" cy="43208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44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45"/>
            <a:ext cx="8229600" cy="1143000"/>
          </a:xfrm>
        </p:spPr>
        <p:txBody>
          <a:bodyPr/>
          <a:lstStyle/>
          <a:p>
            <a:r>
              <a:rPr lang="ru-RU" dirty="0" smtClean="0"/>
              <a:t>Детализация требований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Пользовательские требования (</a:t>
            </a:r>
            <a:r>
              <a:rPr lang="en-US" dirty="0" smtClean="0"/>
              <a:t>use cases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Другие функциональные требования</a:t>
            </a:r>
          </a:p>
          <a:p>
            <a:r>
              <a:rPr lang="ru-RU" dirty="0" smtClean="0"/>
              <a:t>Нефункциональные требования</a:t>
            </a:r>
          </a:p>
          <a:p>
            <a:r>
              <a:rPr lang="ru-RU" dirty="0" smtClean="0"/>
              <a:t>Диаграммы (</a:t>
            </a:r>
            <a:r>
              <a:rPr lang="en-US" dirty="0" smtClean="0"/>
              <a:t>UML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1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/>
              <a:t>Контекстная 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648764"/>
            <a:ext cx="6696743" cy="447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2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8"/>
            <a:ext cx="8229600" cy="1143000"/>
          </a:xfrm>
        </p:spPr>
        <p:txBody>
          <a:bodyPr/>
          <a:lstStyle/>
          <a:p>
            <a:r>
              <a:rPr lang="ru-RU" dirty="0" smtClean="0"/>
              <a:t>Ментальная карта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6" y="1412776"/>
            <a:ext cx="9179245" cy="52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4890"/>
            <a:ext cx="8229600" cy="1143000"/>
          </a:xfrm>
        </p:spPr>
        <p:txBody>
          <a:bodyPr/>
          <a:lstStyle/>
          <a:p>
            <a:r>
              <a:rPr lang="ru-RU" dirty="0" smtClean="0"/>
              <a:t>ДВИ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921" y="1412776"/>
            <a:ext cx="6946157" cy="50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5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5"/>
            <a:ext cx="8229600" cy="1143000"/>
          </a:xfrm>
        </p:spPr>
        <p:txBody>
          <a:bodyPr/>
          <a:lstStyle/>
          <a:p>
            <a:r>
              <a:rPr lang="ru-RU" dirty="0" smtClean="0"/>
              <a:t>Диаграмма Данных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9692" y="1675679"/>
            <a:ext cx="5544616" cy="483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1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5"/>
            <a:ext cx="8229600" cy="1143000"/>
          </a:xfrm>
        </p:spPr>
        <p:txBody>
          <a:bodyPr/>
          <a:lstStyle/>
          <a:p>
            <a:r>
              <a:rPr lang="ru-RU" dirty="0" smtClean="0"/>
              <a:t>Другие диаграммы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Действий</a:t>
            </a:r>
          </a:p>
          <a:p>
            <a:r>
              <a:rPr lang="ru-RU" dirty="0" smtClean="0"/>
              <a:t>Состояний</a:t>
            </a:r>
          </a:p>
          <a:p>
            <a:r>
              <a:rPr lang="ru-RU" dirty="0" smtClean="0"/>
              <a:t>Развёртывания</a:t>
            </a:r>
          </a:p>
          <a:p>
            <a:r>
              <a:rPr lang="ru-RU" dirty="0" smtClean="0"/>
              <a:t>Последовательности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5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8"/>
            <a:ext cx="8229600" cy="1143000"/>
          </a:xfrm>
        </p:spPr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/>
          <a:lstStyle/>
          <a:p>
            <a:r>
              <a:rPr lang="en-US" dirty="0" smtClean="0"/>
              <a:t>Wiki (</a:t>
            </a:r>
            <a:r>
              <a:rPr lang="en-US" dirty="0" err="1" smtClean="0"/>
              <a:t>TWiki</a:t>
            </a:r>
            <a:r>
              <a:rPr lang="en-US" dirty="0" smtClean="0"/>
              <a:t>, Confluence</a:t>
            </a:r>
            <a:r>
              <a:rPr lang="ru-RU" dirty="0" smtClean="0"/>
              <a:t>, ….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Task tracker (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Redmine</a:t>
            </a:r>
            <a:r>
              <a:rPr lang="ru-RU" dirty="0" smtClean="0"/>
              <a:t>, ….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Диаграммы (</a:t>
            </a:r>
            <a:r>
              <a:rPr lang="en-US" dirty="0" err="1" smtClean="0"/>
              <a:t>Sparx</a:t>
            </a:r>
            <a:r>
              <a:rPr lang="en-US" dirty="0" smtClean="0"/>
              <a:t> EA, Visio</a:t>
            </a:r>
            <a:r>
              <a:rPr lang="ru-RU" dirty="0" smtClean="0"/>
              <a:t>, </a:t>
            </a:r>
            <a:r>
              <a:rPr lang="ru-RU" dirty="0" err="1" smtClean="0"/>
              <a:t>ручка+бумага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3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6"/>
            <a:ext cx="8229600" cy="1143000"/>
          </a:xfrm>
        </p:spPr>
        <p:txBody>
          <a:bodyPr/>
          <a:lstStyle/>
          <a:p>
            <a:r>
              <a:rPr lang="ru-RU" dirty="0" smtClean="0"/>
              <a:t>Главное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Понимайте корневые проблемы</a:t>
            </a:r>
          </a:p>
          <a:p>
            <a:r>
              <a:rPr lang="ru-RU" dirty="0" smtClean="0"/>
              <a:t>Договоритесь о целях</a:t>
            </a:r>
          </a:p>
          <a:p>
            <a:r>
              <a:rPr lang="ru-RU" dirty="0" smtClean="0"/>
              <a:t>Работайте с требованиях</a:t>
            </a:r>
          </a:p>
          <a:p>
            <a:r>
              <a:rPr lang="ru-RU" dirty="0" smtClean="0"/>
              <a:t>Применяйте методы анализа</a:t>
            </a:r>
          </a:p>
          <a:p>
            <a:r>
              <a:rPr lang="ru-RU" dirty="0" smtClean="0"/>
              <a:t>Организуйте процесс изменений требований</a:t>
            </a:r>
          </a:p>
          <a:p>
            <a:r>
              <a:rPr lang="ru-RU" dirty="0" smtClean="0"/>
              <a:t>Смотрите немного наперед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46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Делали, делали, делали… И никому это не нужно!</a:t>
            </a:r>
            <a:endParaRPr lang="en-US" sz="2400" dirty="0" smtClean="0"/>
          </a:p>
          <a:p>
            <a:r>
              <a:rPr lang="ru-RU" sz="2400" dirty="0" smtClean="0"/>
              <a:t>Мы одно и тоже по нескольку раз переделываем!</a:t>
            </a:r>
          </a:p>
          <a:p>
            <a:r>
              <a:rPr lang="ru-RU" sz="2400" dirty="0" smtClean="0"/>
              <a:t>Мы делаем не то, что нужно Клиентам!</a:t>
            </a:r>
          </a:p>
          <a:p>
            <a:r>
              <a:rPr lang="ru-RU" sz="2400" dirty="0" smtClean="0"/>
              <a:t>У нас постоянно расширяется </a:t>
            </a:r>
            <a:r>
              <a:rPr lang="ru-RU" sz="2400" dirty="0" err="1" smtClean="0"/>
              <a:t>скоуп</a:t>
            </a:r>
            <a:r>
              <a:rPr lang="ru-RU" sz="2400" dirty="0" smtClean="0"/>
              <a:t> проекта!</a:t>
            </a:r>
          </a:p>
          <a:p>
            <a:r>
              <a:rPr lang="ru-RU" sz="2400" dirty="0" smtClean="0"/>
              <a:t>Уже никто не знает, как работает наша Система!</a:t>
            </a:r>
          </a:p>
          <a:p>
            <a:r>
              <a:rPr lang="ru-RU" sz="2400" dirty="0" smtClean="0"/>
              <a:t>В одном месте правим, в другом ломается!</a:t>
            </a:r>
          </a:p>
          <a:p>
            <a:r>
              <a:rPr lang="ru-RU" sz="2400" dirty="0" smtClean="0"/>
              <a:t>Но мы же договаривались о другом!!!</a:t>
            </a:r>
          </a:p>
          <a:p>
            <a:r>
              <a:rPr lang="ru-RU" sz="2400" dirty="0" smtClean="0"/>
              <a:t>И т.д. и </a:t>
            </a:r>
            <a:r>
              <a:rPr lang="ru-RU" sz="2400" dirty="0" err="1" smtClean="0"/>
              <a:t>т.п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06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8"/>
            <a:ext cx="8229600" cy="1143000"/>
          </a:xfrm>
        </p:spPr>
        <p:txBody>
          <a:bodyPr/>
          <a:lstStyle/>
          <a:p>
            <a:r>
              <a:rPr lang="ru-RU" dirty="0" smtClean="0"/>
              <a:t>В итоге</a:t>
            </a:r>
            <a:endParaRPr lang="ru-RU" dirty="0"/>
          </a:p>
        </p:txBody>
      </p:sp>
      <p:pic>
        <p:nvPicPr>
          <p:cNvPr id="3074" name="Picture 2" descr="http://www.therestaurantexpert.com/wp-content/uploads/2013/04/enjoy-your-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61" y="1484784"/>
            <a:ext cx="6367877" cy="50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3379"/>
            <a:ext cx="8229600" cy="621406"/>
          </a:xfrm>
        </p:spPr>
        <p:txBody>
          <a:bodyPr/>
          <a:lstStyle/>
          <a:p>
            <a:r>
              <a:rPr lang="ru-RU" dirty="0" smtClean="0"/>
              <a:t>Различия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017612"/>
            <a:ext cx="4104456" cy="3355604"/>
          </a:xfr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000" dirty="0" smtClean="0"/>
              <a:t>Разработчики</a:t>
            </a:r>
          </a:p>
          <a:p>
            <a:r>
              <a:rPr lang="ru-RU" sz="3000" dirty="0" smtClean="0"/>
              <a:t>Процесса нет</a:t>
            </a:r>
          </a:p>
          <a:p>
            <a:r>
              <a:rPr lang="ru-RU" sz="3000" dirty="0" smtClean="0"/>
              <a:t>Время критично</a:t>
            </a:r>
          </a:p>
          <a:p>
            <a:r>
              <a:rPr lang="ru-RU" sz="3000" dirty="0" smtClean="0"/>
              <a:t>Частые изменения</a:t>
            </a:r>
          </a:p>
          <a:p>
            <a:r>
              <a:rPr lang="ru-RU" sz="3000" dirty="0" smtClean="0"/>
              <a:t>Нет аналогов</a:t>
            </a:r>
          </a:p>
          <a:p>
            <a:endParaRPr lang="ru-RU" sz="3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22515" y="2017612"/>
            <a:ext cx="4104456" cy="3355604"/>
          </a:xfrm>
          <a:prstGeom prst="rect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Разные спецы</a:t>
            </a:r>
            <a:endParaRPr lang="ru-RU" dirty="0"/>
          </a:p>
          <a:p>
            <a:r>
              <a:rPr lang="ru-RU" dirty="0"/>
              <a:t>Процесс налажен</a:t>
            </a:r>
          </a:p>
          <a:p>
            <a:r>
              <a:rPr lang="ru-RU" dirty="0"/>
              <a:t>Время ставим сами</a:t>
            </a:r>
          </a:p>
          <a:p>
            <a:r>
              <a:rPr lang="ru-RU" dirty="0"/>
              <a:t>Фикс. рамки</a:t>
            </a:r>
          </a:p>
          <a:p>
            <a:r>
              <a:rPr lang="ru-RU" dirty="0"/>
              <a:t>Проект не первый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20217" y="1589513"/>
            <a:ext cx="3663751" cy="514996"/>
          </a:xfrm>
          <a:prstGeom prst="rect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/>
              <a:t>Обычный проект</a:t>
            </a:r>
            <a:endParaRPr lang="ru-RU" sz="32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860033" y="1580558"/>
            <a:ext cx="3600399" cy="514996"/>
          </a:xfrm>
          <a:prstGeom prst="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err="1" smtClean="0"/>
              <a:t>Стартап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39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44"/>
            <a:ext cx="8229600" cy="1143000"/>
          </a:xfrm>
        </p:spPr>
        <p:txBody>
          <a:bodyPr/>
          <a:lstStyle/>
          <a:p>
            <a:r>
              <a:rPr lang="ru-RU" dirty="0" smtClean="0"/>
              <a:t>Проект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Факт</a:t>
            </a:r>
          </a:p>
          <a:p>
            <a:pPr lvl="1"/>
            <a:r>
              <a:rPr lang="ru-RU" dirty="0" smtClean="0"/>
              <a:t>Заказчик пришел с «готовым» ТЗ</a:t>
            </a:r>
          </a:p>
          <a:p>
            <a:pPr lvl="1"/>
            <a:r>
              <a:rPr lang="ru-RU" dirty="0" smtClean="0"/>
              <a:t>После 3 месяцев </a:t>
            </a:r>
            <a:r>
              <a:rPr lang="ru-RU" dirty="0" err="1" smtClean="0"/>
              <a:t>требовния</a:t>
            </a:r>
            <a:r>
              <a:rPr lang="ru-RU" dirty="0" smtClean="0"/>
              <a:t> </a:t>
            </a:r>
            <a:r>
              <a:rPr lang="ru-RU" dirty="0"/>
              <a:t>кардинально изменились </a:t>
            </a:r>
            <a:endParaRPr lang="ru-RU" dirty="0" smtClean="0"/>
          </a:p>
          <a:p>
            <a:pPr lvl="1"/>
            <a:r>
              <a:rPr lang="ru-RU" dirty="0" smtClean="0"/>
              <a:t>После 6 месяцев проект закрыли</a:t>
            </a:r>
          </a:p>
          <a:p>
            <a:r>
              <a:rPr lang="ru-RU" dirty="0" smtClean="0"/>
              <a:t>Проблемы</a:t>
            </a:r>
          </a:p>
          <a:p>
            <a:pPr lvl="1"/>
            <a:r>
              <a:rPr lang="ru-RU" dirty="0" smtClean="0"/>
              <a:t>Непонятны ЗЛ</a:t>
            </a:r>
          </a:p>
          <a:p>
            <a:pPr lvl="1"/>
            <a:r>
              <a:rPr lang="ru-RU" dirty="0" smtClean="0"/>
              <a:t>Непонятны цели</a:t>
            </a:r>
          </a:p>
          <a:p>
            <a:pPr lvl="1"/>
            <a:r>
              <a:rPr lang="ru-RU" dirty="0" smtClean="0"/>
              <a:t>Непонятны преимущества продукта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3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lKR57AJA70Pqefbhvjr42wUcumBLPgKO6fR6FMfCvkLCT4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84" y="2051197"/>
            <a:ext cx="4180523" cy="41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40"/>
            <a:ext cx="8229600" cy="1143000"/>
          </a:xfrm>
        </p:spPr>
        <p:txBody>
          <a:bodyPr/>
          <a:lstStyle/>
          <a:p>
            <a:r>
              <a:rPr lang="ru-RU" dirty="0" smtClean="0"/>
              <a:t>Рецепт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Создайте перед стартом концепцию</a:t>
            </a:r>
          </a:p>
          <a:p>
            <a:pPr lvl="1"/>
            <a:r>
              <a:rPr lang="ru-RU" dirty="0" smtClean="0"/>
              <a:t>Для кого и что хотят?</a:t>
            </a:r>
          </a:p>
          <a:p>
            <a:pPr lvl="1"/>
            <a:r>
              <a:rPr lang="ru-RU" dirty="0" smtClean="0"/>
              <a:t>Цели и критерии успеха?</a:t>
            </a:r>
          </a:p>
          <a:p>
            <a:pPr lvl="1"/>
            <a:r>
              <a:rPr lang="ru-RU" dirty="0" smtClean="0"/>
              <a:t>Что будет делать решение?</a:t>
            </a:r>
          </a:p>
          <a:p>
            <a:pPr lvl="1"/>
            <a:r>
              <a:rPr lang="ru-RU" dirty="0" smtClean="0"/>
              <a:t>Чем лучше наше решение?</a:t>
            </a:r>
          </a:p>
        </p:txBody>
      </p:sp>
    </p:spTree>
    <p:extLst>
      <p:ext uri="{BB962C8B-B14F-4D97-AF65-F5344CB8AC3E}">
        <p14:creationId xmlns:p14="http://schemas.microsoft.com/office/powerpoint/2010/main" val="7478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40"/>
            <a:ext cx="8229600" cy="1143000"/>
          </a:xfrm>
        </p:spPr>
        <p:txBody>
          <a:bodyPr/>
          <a:lstStyle/>
          <a:p>
            <a:r>
              <a:rPr lang="en-US" dirty="0" smtClean="0"/>
              <a:t>Product Canvas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6" y="1412776"/>
            <a:ext cx="8386284" cy="54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/>
              <a:t>Контекстная 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648764"/>
            <a:ext cx="6696743" cy="447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598"/>
            <a:ext cx="8229600" cy="1143000"/>
          </a:xfrm>
        </p:spPr>
        <p:txBody>
          <a:bodyPr/>
          <a:lstStyle/>
          <a:p>
            <a:r>
              <a:rPr lang="ru-RU" dirty="0" smtClean="0"/>
              <a:t>Ментальная карта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6" y="1412776"/>
            <a:ext cx="9179245" cy="520576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23528" y="1472436"/>
            <a:ext cx="1952625" cy="2224744"/>
            <a:chOff x="323528" y="1472436"/>
            <a:chExt cx="1952625" cy="222474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1872120"/>
              <a:ext cx="1666875" cy="39052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8" y="1472436"/>
              <a:ext cx="1141189" cy="37238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528" y="2279551"/>
              <a:ext cx="1952625" cy="552450"/>
            </a:xfrm>
            <a:prstGeom prst="rect">
              <a:avLst/>
            </a:prstGeom>
          </p:spPr>
        </p:pic>
        <p:pic>
          <p:nvPicPr>
            <p:cNvPr id="1026" name="Picture 2" descr="https://upload.wikimedia.org/wikipedia/commons/d/d9/Free_Min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27368"/>
              <a:ext cx="869812" cy="86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2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590</Words>
  <Application>Microsoft Office PowerPoint</Application>
  <PresentationFormat>Экран (4:3)</PresentationFormat>
  <Paragraphs>163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Trebuchet MS</vt:lpstr>
      <vt:lpstr>Оформление по умолчанию</vt:lpstr>
      <vt:lpstr>Требования в Стартапе</vt:lpstr>
      <vt:lpstr>Кто я?</vt:lpstr>
      <vt:lpstr>Проблемы</vt:lpstr>
      <vt:lpstr>Различия</vt:lpstr>
      <vt:lpstr>Проект №1</vt:lpstr>
      <vt:lpstr>Рецепт №1</vt:lpstr>
      <vt:lpstr>Product Canvas</vt:lpstr>
      <vt:lpstr>Контекстная Д</vt:lpstr>
      <vt:lpstr>Ментальная карта</vt:lpstr>
      <vt:lpstr>Анализ проблем</vt:lpstr>
      <vt:lpstr>Проект №2</vt:lpstr>
      <vt:lpstr>Рецепт №2</vt:lpstr>
      <vt:lpstr>Рецепт №3</vt:lpstr>
      <vt:lpstr>Проект №3</vt:lpstr>
      <vt:lpstr>Рецепт №4</vt:lpstr>
      <vt:lpstr>Проект №…</vt:lpstr>
      <vt:lpstr>Рецепт №5</vt:lpstr>
      <vt:lpstr>Нефункциональность</vt:lpstr>
      <vt:lpstr>MoSoLo</vt:lpstr>
      <vt:lpstr>Как делаю я</vt:lpstr>
      <vt:lpstr>Концепция</vt:lpstr>
      <vt:lpstr>Детализация требований</vt:lpstr>
      <vt:lpstr>Контекстная Д</vt:lpstr>
      <vt:lpstr>Ментальная карта</vt:lpstr>
      <vt:lpstr>ДВИ</vt:lpstr>
      <vt:lpstr>Диаграмма Данных</vt:lpstr>
      <vt:lpstr>Другие диаграммы</vt:lpstr>
      <vt:lpstr>Инструменты</vt:lpstr>
      <vt:lpstr>Главное</vt:lpstr>
      <vt:lpstr>В итоге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Сюда пишется название доклада (презентации). Желательно не превышать 3 строк.</dc:title>
  <dc:creator>Ирина</dc:creator>
  <cp:lastModifiedBy>Alex Baikin</cp:lastModifiedBy>
  <cp:revision>21</cp:revision>
  <dcterms:created xsi:type="dcterms:W3CDTF">2010-04-05T13:31:49Z</dcterms:created>
  <dcterms:modified xsi:type="dcterms:W3CDTF">2015-06-18T23:32:03Z</dcterms:modified>
</cp:coreProperties>
</file>